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4" r:id="rId4"/>
    <p:sldId id="263" r:id="rId5"/>
    <p:sldId id="268" r:id="rId6"/>
    <p:sldId id="265" r:id="rId7"/>
    <p:sldId id="274" r:id="rId8"/>
    <p:sldId id="292" r:id="rId9"/>
    <p:sldId id="271" r:id="rId10"/>
    <p:sldId id="293" r:id="rId11"/>
    <p:sldId id="277" r:id="rId12"/>
    <p:sldId id="294" r:id="rId13"/>
    <p:sldId id="29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3963" autoAdjust="0"/>
  </p:normalViewPr>
  <p:slideViewPr>
    <p:cSldViewPr snapToGrid="0">
      <p:cViewPr varScale="1">
        <p:scale>
          <a:sx n="86" d="100"/>
          <a:sy n="86" d="100"/>
        </p:scale>
        <p:origin x="50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3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0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002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64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9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6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44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9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51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1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9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9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74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2020/12/31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63499" y="2753464"/>
            <a:ext cx="886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计算机系统安全课堂展示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4" y="4020147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基于属性的访问控制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002795" y="5823817"/>
            <a:ext cx="288728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：金英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雄</a:t>
            </a: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卢兑玧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4962479" y="5795423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591560"/>
            <a:ext cx="4624081" cy="1284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ABE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2F30E2-655B-9D43-BFB4-2D5FC56D6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6A8CEC-B7C6-3A42-A716-00E51977B805}"/>
              </a:ext>
            </a:extLst>
          </p:cNvPr>
          <p:cNvPicPr/>
          <p:nvPr/>
        </p:nvPicPr>
        <p:blipFill rotWithShape="1">
          <a:blip r:embed="rId4"/>
          <a:srcRect b="8388"/>
          <a:stretch/>
        </p:blipFill>
        <p:spPr>
          <a:xfrm>
            <a:off x="3443038" y="2017405"/>
            <a:ext cx="5305924" cy="43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96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2F30E2-655B-9D43-BFB4-2D5FC56D6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EFE596-3D67-3942-8065-B24A147D49B3}"/>
              </a:ext>
            </a:extLst>
          </p:cNvPr>
          <p:cNvSpPr txBox="1"/>
          <p:nvPr/>
        </p:nvSpPr>
        <p:spPr>
          <a:xfrm>
            <a:off x="2032571" y="2324750"/>
            <a:ext cx="81268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基于属性的访问控制模型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ABAC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基于主体，资源和环境的任意组合，使得策略的表达在语义上更加丰富，更具有表达性，并且可以更加细化，适应于权限粒度细授权策略复杂的系统。因而更加适应于现今的互联网场景，是如今访问控制技术发展的主要方向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54364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90800" y="3137598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5460234" y="5646602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：金英雄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4962907" y="5613522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3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642044" y="1603728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2749648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389128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32920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160372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访问控制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274964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ABAC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389128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ABE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32920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6" grpId="0" animBg="1"/>
      <p:bldP spid="7" grpId="0" animBg="1"/>
      <p:bldP spid="8" grpId="0" animBg="1"/>
      <p:bldP spid="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1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</a:t>
            </a: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69962" y="1592693"/>
            <a:ext cx="2430942" cy="4770866"/>
            <a:chOff x="5287963" y="2346952"/>
            <a:chExt cx="1611313" cy="31623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287963" y="2346952"/>
              <a:ext cx="1611313" cy="1192212"/>
              <a:chOff x="5287963" y="1844676"/>
              <a:chExt cx="1611313" cy="1192212"/>
            </a:xfrm>
          </p:grpSpPr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V="1">
                <a:off x="6091238" y="1844676"/>
                <a:ext cx="0" cy="239713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 flipV="1">
                <a:off x="6370638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11"/>
              <p:cNvSpPr>
                <a:spLocks noChangeShapeType="1"/>
              </p:cNvSpPr>
              <p:nvPr/>
            </p:nvSpPr>
            <p:spPr bwMode="auto">
              <a:xfrm flipV="1">
                <a:off x="6573838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12"/>
              <p:cNvSpPr>
                <a:spLocks noChangeShapeType="1"/>
              </p:cNvSpPr>
              <p:nvPr/>
            </p:nvSpPr>
            <p:spPr bwMode="auto">
              <a:xfrm>
                <a:off x="6646863" y="2638426"/>
                <a:ext cx="252413" cy="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>
                <a:off x="6573838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14"/>
              <p:cNvSpPr>
                <a:spLocks noChangeShapeType="1"/>
              </p:cNvSpPr>
              <p:nvPr/>
            </p:nvSpPr>
            <p:spPr bwMode="auto">
              <a:xfrm flipH="1" flipV="1">
                <a:off x="5689600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15"/>
              <p:cNvSpPr>
                <a:spLocks noChangeShapeType="1"/>
              </p:cNvSpPr>
              <p:nvPr/>
            </p:nvSpPr>
            <p:spPr bwMode="auto">
              <a:xfrm flipH="1" flipV="1">
                <a:off x="5397500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 flipH="1">
                <a:off x="5287963" y="2638426"/>
                <a:ext cx="244475" cy="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17"/>
              <p:cNvSpPr>
                <a:spLocks noChangeShapeType="1"/>
              </p:cNvSpPr>
              <p:nvPr/>
            </p:nvSpPr>
            <p:spPr bwMode="auto">
              <a:xfrm flipH="1">
                <a:off x="5397500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86425" y="2720014"/>
              <a:ext cx="809625" cy="1139825"/>
              <a:chOff x="5686425" y="2217738"/>
              <a:chExt cx="809625" cy="1139825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6091238" y="2336801"/>
                <a:ext cx="282575" cy="282575"/>
              </a:xfrm>
              <a:custGeom>
                <a:avLst/>
                <a:gdLst>
                  <a:gd name="T0" fmla="*/ 146 w 146"/>
                  <a:gd name="T1" fmla="*/ 147 h 147"/>
                  <a:gd name="T2" fmla="*/ 0 w 146"/>
                  <a:gd name="T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6" h="147">
                    <a:moveTo>
                      <a:pt x="146" y="147"/>
                    </a:moveTo>
                    <a:cubicBezTo>
                      <a:pt x="146" y="66"/>
                      <a:pt x="81" y="0"/>
                      <a:pt x="0" y="0"/>
                    </a:cubicBezTo>
                  </a:path>
                </a:pathLst>
              </a:custGeom>
              <a:noFill/>
              <a:ln w="46038" cap="rnd">
                <a:solidFill>
                  <a:srgbClr val="00B0F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6143625" y="2800351"/>
                <a:ext cx="104775" cy="422275"/>
              </a:xfrm>
              <a:custGeom>
                <a:avLst/>
                <a:gdLst>
                  <a:gd name="T0" fmla="*/ 23 w 66"/>
                  <a:gd name="T1" fmla="*/ 266 h 266"/>
                  <a:gd name="T2" fmla="*/ 0 w 66"/>
                  <a:gd name="T3" fmla="*/ 262 h 266"/>
                  <a:gd name="T4" fmla="*/ 44 w 66"/>
                  <a:gd name="T5" fmla="*/ 0 h 266"/>
                  <a:gd name="T6" fmla="*/ 66 w 66"/>
                  <a:gd name="T7" fmla="*/ 4 h 266"/>
                  <a:gd name="T8" fmla="*/ 23 w 66"/>
                  <a:gd name="T9" fmla="*/ 266 h 266"/>
                  <a:gd name="T10" fmla="*/ 23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23" y="266"/>
                    </a:moveTo>
                    <a:lnTo>
                      <a:pt x="0" y="262"/>
                    </a:lnTo>
                    <a:lnTo>
                      <a:pt x="44" y="0"/>
                    </a:lnTo>
                    <a:lnTo>
                      <a:pt x="66" y="4"/>
                    </a:lnTo>
                    <a:lnTo>
                      <a:pt x="23" y="266"/>
                    </a:lnTo>
                    <a:lnTo>
                      <a:pt x="23" y="26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5932488" y="2800351"/>
                <a:ext cx="104775" cy="422275"/>
              </a:xfrm>
              <a:custGeom>
                <a:avLst/>
                <a:gdLst>
                  <a:gd name="T0" fmla="*/ 44 w 66"/>
                  <a:gd name="T1" fmla="*/ 266 h 266"/>
                  <a:gd name="T2" fmla="*/ 0 w 66"/>
                  <a:gd name="T3" fmla="*/ 4 h 266"/>
                  <a:gd name="T4" fmla="*/ 23 w 66"/>
                  <a:gd name="T5" fmla="*/ 0 h 266"/>
                  <a:gd name="T6" fmla="*/ 66 w 66"/>
                  <a:gd name="T7" fmla="*/ 262 h 266"/>
                  <a:gd name="T8" fmla="*/ 44 w 66"/>
                  <a:gd name="T9" fmla="*/ 266 h 266"/>
                  <a:gd name="T10" fmla="*/ 44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44" y="26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66" y="262"/>
                    </a:lnTo>
                    <a:lnTo>
                      <a:pt x="44" y="266"/>
                    </a:lnTo>
                    <a:lnTo>
                      <a:pt x="44" y="266"/>
                    </a:lnTo>
                    <a:close/>
                  </a:path>
                </a:pathLst>
              </a:cu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959475" y="2801938"/>
                <a:ext cx="269875" cy="58738"/>
              </a:xfrm>
              <a:custGeom>
                <a:avLst/>
                <a:gdLst>
                  <a:gd name="T0" fmla="*/ 139 w 139"/>
                  <a:gd name="T1" fmla="*/ 30 h 30"/>
                  <a:gd name="T2" fmla="*/ 126 w 139"/>
                  <a:gd name="T3" fmla="*/ 17 h 30"/>
                  <a:gd name="T4" fmla="*/ 122 w 139"/>
                  <a:gd name="T5" fmla="*/ 10 h 30"/>
                  <a:gd name="T6" fmla="*/ 118 w 139"/>
                  <a:gd name="T7" fmla="*/ 17 h 30"/>
                  <a:gd name="T8" fmla="*/ 104 w 139"/>
                  <a:gd name="T9" fmla="*/ 30 h 30"/>
                  <a:gd name="T10" fmla="*/ 91 w 139"/>
                  <a:gd name="T11" fmla="*/ 17 h 30"/>
                  <a:gd name="T12" fmla="*/ 87 w 139"/>
                  <a:gd name="T13" fmla="*/ 10 h 30"/>
                  <a:gd name="T14" fmla="*/ 83 w 139"/>
                  <a:gd name="T15" fmla="*/ 17 h 30"/>
                  <a:gd name="T16" fmla="*/ 70 w 139"/>
                  <a:gd name="T17" fmla="*/ 30 h 30"/>
                  <a:gd name="T18" fmla="*/ 57 w 139"/>
                  <a:gd name="T19" fmla="*/ 17 h 30"/>
                  <a:gd name="T20" fmla="*/ 52 w 139"/>
                  <a:gd name="T21" fmla="*/ 10 h 30"/>
                  <a:gd name="T22" fmla="*/ 48 w 139"/>
                  <a:gd name="T23" fmla="*/ 17 h 30"/>
                  <a:gd name="T24" fmla="*/ 35 w 139"/>
                  <a:gd name="T25" fmla="*/ 30 h 30"/>
                  <a:gd name="T26" fmla="*/ 22 w 139"/>
                  <a:gd name="T27" fmla="*/ 17 h 30"/>
                  <a:gd name="T28" fmla="*/ 18 w 139"/>
                  <a:gd name="T29" fmla="*/ 10 h 30"/>
                  <a:gd name="T30" fmla="*/ 13 w 139"/>
                  <a:gd name="T31" fmla="*/ 17 h 30"/>
                  <a:gd name="T32" fmla="*/ 0 w 139"/>
                  <a:gd name="T33" fmla="*/ 30 h 30"/>
                  <a:gd name="T34" fmla="*/ 0 w 139"/>
                  <a:gd name="T35" fmla="*/ 20 h 30"/>
                  <a:gd name="T36" fmla="*/ 4 w 139"/>
                  <a:gd name="T37" fmla="*/ 13 h 30"/>
                  <a:gd name="T38" fmla="*/ 18 w 139"/>
                  <a:gd name="T39" fmla="*/ 0 h 30"/>
                  <a:gd name="T40" fmla="*/ 31 w 139"/>
                  <a:gd name="T41" fmla="*/ 13 h 30"/>
                  <a:gd name="T42" fmla="*/ 35 w 139"/>
                  <a:gd name="T43" fmla="*/ 20 h 30"/>
                  <a:gd name="T44" fmla="*/ 39 w 139"/>
                  <a:gd name="T45" fmla="*/ 13 h 30"/>
                  <a:gd name="T46" fmla="*/ 52 w 139"/>
                  <a:gd name="T47" fmla="*/ 0 h 30"/>
                  <a:gd name="T48" fmla="*/ 65 w 139"/>
                  <a:gd name="T49" fmla="*/ 13 h 30"/>
                  <a:gd name="T50" fmla="*/ 70 w 139"/>
                  <a:gd name="T51" fmla="*/ 20 h 30"/>
                  <a:gd name="T52" fmla="*/ 74 w 139"/>
                  <a:gd name="T53" fmla="*/ 13 h 30"/>
                  <a:gd name="T54" fmla="*/ 87 w 139"/>
                  <a:gd name="T55" fmla="*/ 0 h 30"/>
                  <a:gd name="T56" fmla="*/ 100 w 139"/>
                  <a:gd name="T57" fmla="*/ 13 h 30"/>
                  <a:gd name="T58" fmla="*/ 104 w 139"/>
                  <a:gd name="T59" fmla="*/ 20 h 30"/>
                  <a:gd name="T60" fmla="*/ 109 w 139"/>
                  <a:gd name="T61" fmla="*/ 13 h 30"/>
                  <a:gd name="T62" fmla="*/ 122 w 139"/>
                  <a:gd name="T63" fmla="*/ 0 h 30"/>
                  <a:gd name="T64" fmla="*/ 135 w 139"/>
                  <a:gd name="T65" fmla="*/ 13 h 30"/>
                  <a:gd name="T66" fmla="*/ 139 w 139"/>
                  <a:gd name="T67" fmla="*/ 20 h 30"/>
                  <a:gd name="T68" fmla="*/ 139 w 139"/>
                  <a:gd name="T6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9" h="30">
                    <a:moveTo>
                      <a:pt x="139" y="30"/>
                    </a:moveTo>
                    <a:cubicBezTo>
                      <a:pt x="132" y="30"/>
                      <a:pt x="128" y="22"/>
                      <a:pt x="126" y="17"/>
                    </a:cubicBezTo>
                    <a:cubicBezTo>
                      <a:pt x="125" y="15"/>
                      <a:pt x="123" y="10"/>
                      <a:pt x="122" y="10"/>
                    </a:cubicBezTo>
                    <a:cubicBezTo>
                      <a:pt x="121" y="10"/>
                      <a:pt x="119" y="15"/>
                      <a:pt x="118" y="17"/>
                    </a:cubicBezTo>
                    <a:cubicBezTo>
                      <a:pt x="115" y="22"/>
                      <a:pt x="112" y="30"/>
                      <a:pt x="104" y="30"/>
                    </a:cubicBezTo>
                    <a:cubicBezTo>
                      <a:pt x="97" y="30"/>
                      <a:pt x="94" y="22"/>
                      <a:pt x="91" y="17"/>
                    </a:cubicBezTo>
                    <a:cubicBezTo>
                      <a:pt x="90" y="15"/>
                      <a:pt x="88" y="10"/>
                      <a:pt x="87" y="10"/>
                    </a:cubicBezTo>
                    <a:cubicBezTo>
                      <a:pt x="86" y="10"/>
                      <a:pt x="84" y="15"/>
                      <a:pt x="83" y="17"/>
                    </a:cubicBezTo>
                    <a:cubicBezTo>
                      <a:pt x="80" y="22"/>
                      <a:pt x="77" y="30"/>
                      <a:pt x="70" y="30"/>
                    </a:cubicBezTo>
                    <a:cubicBezTo>
                      <a:pt x="62" y="30"/>
                      <a:pt x="59" y="22"/>
                      <a:pt x="57" y="17"/>
                    </a:cubicBezTo>
                    <a:cubicBezTo>
                      <a:pt x="56" y="15"/>
                      <a:pt x="53" y="10"/>
                      <a:pt x="52" y="10"/>
                    </a:cubicBezTo>
                    <a:cubicBezTo>
                      <a:pt x="51" y="10"/>
                      <a:pt x="49" y="15"/>
                      <a:pt x="48" y="17"/>
                    </a:cubicBezTo>
                    <a:cubicBezTo>
                      <a:pt x="46" y="22"/>
                      <a:pt x="42" y="30"/>
                      <a:pt x="35" y="30"/>
                    </a:cubicBezTo>
                    <a:cubicBezTo>
                      <a:pt x="27" y="30"/>
                      <a:pt x="24" y="22"/>
                      <a:pt x="22" y="17"/>
                    </a:cubicBezTo>
                    <a:cubicBezTo>
                      <a:pt x="21" y="15"/>
                      <a:pt x="19" y="10"/>
                      <a:pt x="18" y="10"/>
                    </a:cubicBezTo>
                    <a:cubicBezTo>
                      <a:pt x="16" y="10"/>
                      <a:pt x="14" y="15"/>
                      <a:pt x="13" y="17"/>
                    </a:cubicBezTo>
                    <a:cubicBezTo>
                      <a:pt x="11" y="22"/>
                      <a:pt x="8" y="30"/>
                      <a:pt x="0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3" y="15"/>
                      <a:pt x="4" y="13"/>
                    </a:cubicBezTo>
                    <a:cubicBezTo>
                      <a:pt x="7" y="8"/>
                      <a:pt x="10" y="0"/>
                      <a:pt x="18" y="0"/>
                    </a:cubicBezTo>
                    <a:cubicBezTo>
                      <a:pt x="25" y="0"/>
                      <a:pt x="28" y="8"/>
                      <a:pt x="31" y="13"/>
                    </a:cubicBezTo>
                    <a:cubicBezTo>
                      <a:pt x="32" y="15"/>
                      <a:pt x="34" y="20"/>
                      <a:pt x="35" y="20"/>
                    </a:cubicBezTo>
                    <a:cubicBezTo>
                      <a:pt x="36" y="20"/>
                      <a:pt x="38" y="15"/>
                      <a:pt x="39" y="13"/>
                    </a:cubicBezTo>
                    <a:cubicBezTo>
                      <a:pt x="42" y="8"/>
                      <a:pt x="45" y="0"/>
                      <a:pt x="52" y="0"/>
                    </a:cubicBezTo>
                    <a:cubicBezTo>
                      <a:pt x="60" y="0"/>
                      <a:pt x="63" y="8"/>
                      <a:pt x="65" y="13"/>
                    </a:cubicBezTo>
                    <a:cubicBezTo>
                      <a:pt x="66" y="15"/>
                      <a:pt x="68" y="20"/>
                      <a:pt x="70" y="20"/>
                    </a:cubicBezTo>
                    <a:cubicBezTo>
                      <a:pt x="71" y="20"/>
                      <a:pt x="73" y="15"/>
                      <a:pt x="74" y="13"/>
                    </a:cubicBezTo>
                    <a:cubicBezTo>
                      <a:pt x="76" y="8"/>
                      <a:pt x="80" y="0"/>
                      <a:pt x="87" y="0"/>
                    </a:cubicBezTo>
                    <a:cubicBezTo>
                      <a:pt x="95" y="0"/>
                      <a:pt x="98" y="8"/>
                      <a:pt x="100" y="13"/>
                    </a:cubicBezTo>
                    <a:cubicBezTo>
                      <a:pt x="101" y="15"/>
                      <a:pt x="103" y="20"/>
                      <a:pt x="104" y="20"/>
                    </a:cubicBezTo>
                    <a:cubicBezTo>
                      <a:pt x="106" y="20"/>
                      <a:pt x="108" y="15"/>
                      <a:pt x="109" y="13"/>
                    </a:cubicBezTo>
                    <a:cubicBezTo>
                      <a:pt x="111" y="8"/>
                      <a:pt x="114" y="0"/>
                      <a:pt x="122" y="0"/>
                    </a:cubicBezTo>
                    <a:cubicBezTo>
                      <a:pt x="129" y="0"/>
                      <a:pt x="132" y="8"/>
                      <a:pt x="135" y="13"/>
                    </a:cubicBezTo>
                    <a:cubicBezTo>
                      <a:pt x="136" y="15"/>
                      <a:pt x="138" y="20"/>
                      <a:pt x="139" y="20"/>
                    </a:cubicBezTo>
                    <a:cubicBezTo>
                      <a:pt x="139" y="30"/>
                      <a:pt x="139" y="30"/>
                      <a:pt x="139" y="3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>
                <a:solidFill>
                  <a:srgbClr val="00B0F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5686425" y="2217738"/>
                <a:ext cx="809625" cy="973138"/>
              </a:xfrm>
              <a:custGeom>
                <a:avLst/>
                <a:gdLst>
                  <a:gd name="T0" fmla="*/ 0 w 418"/>
                  <a:gd name="T1" fmla="*/ 209 h 506"/>
                  <a:gd name="T2" fmla="*/ 209 w 418"/>
                  <a:gd name="T3" fmla="*/ 0 h 506"/>
                  <a:gd name="T4" fmla="*/ 418 w 418"/>
                  <a:gd name="T5" fmla="*/ 209 h 506"/>
                  <a:gd name="T6" fmla="*/ 334 w 418"/>
                  <a:gd name="T7" fmla="*/ 414 h 506"/>
                  <a:gd name="T8" fmla="*/ 315 w 418"/>
                  <a:gd name="T9" fmla="*/ 506 h 506"/>
                  <a:gd name="T10" fmla="*/ 224 w 418"/>
                  <a:gd name="T11" fmla="*/ 506 h 506"/>
                  <a:gd name="T12" fmla="*/ 194 w 418"/>
                  <a:gd name="T13" fmla="*/ 506 h 506"/>
                  <a:gd name="T14" fmla="*/ 102 w 418"/>
                  <a:gd name="T15" fmla="*/ 506 h 506"/>
                  <a:gd name="T16" fmla="*/ 83 w 418"/>
                  <a:gd name="T17" fmla="*/ 414 h 506"/>
                  <a:gd name="T18" fmla="*/ 0 w 418"/>
                  <a:gd name="T19" fmla="*/ 20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" h="506">
                    <a:moveTo>
                      <a:pt x="0" y="209"/>
                    </a:moveTo>
                    <a:cubicBezTo>
                      <a:pt x="0" y="93"/>
                      <a:pt x="93" y="0"/>
                      <a:pt x="209" y="0"/>
                    </a:cubicBezTo>
                    <a:cubicBezTo>
                      <a:pt x="325" y="0"/>
                      <a:pt x="418" y="93"/>
                      <a:pt x="418" y="209"/>
                    </a:cubicBezTo>
                    <a:cubicBezTo>
                      <a:pt x="418" y="216"/>
                      <a:pt x="413" y="312"/>
                      <a:pt x="334" y="414"/>
                    </a:cubicBezTo>
                    <a:cubicBezTo>
                      <a:pt x="311" y="445"/>
                      <a:pt x="315" y="506"/>
                      <a:pt x="315" y="506"/>
                    </a:cubicBezTo>
                    <a:cubicBezTo>
                      <a:pt x="283" y="506"/>
                      <a:pt x="256" y="506"/>
                      <a:pt x="224" y="506"/>
                    </a:cubicBezTo>
                    <a:cubicBezTo>
                      <a:pt x="214" y="506"/>
                      <a:pt x="204" y="506"/>
                      <a:pt x="194" y="506"/>
                    </a:cubicBezTo>
                    <a:cubicBezTo>
                      <a:pt x="162" y="506"/>
                      <a:pt x="134" y="506"/>
                      <a:pt x="102" y="506"/>
                    </a:cubicBezTo>
                    <a:cubicBezTo>
                      <a:pt x="102" y="506"/>
                      <a:pt x="106" y="445"/>
                      <a:pt x="83" y="414"/>
                    </a:cubicBezTo>
                    <a:cubicBezTo>
                      <a:pt x="5" y="312"/>
                      <a:pt x="0" y="216"/>
                      <a:pt x="0" y="209"/>
                    </a:cubicBezTo>
                    <a:close/>
                  </a:path>
                </a:pathLst>
              </a:custGeom>
              <a:noFill/>
              <a:ln w="7778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5897563" y="3273426"/>
                <a:ext cx="385763" cy="0"/>
              </a:xfrm>
              <a:prstGeom prst="line">
                <a:avLst/>
              </a:prstGeom>
              <a:noFill/>
              <a:ln w="7778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5926138" y="3357563"/>
                <a:ext cx="330200" cy="0"/>
              </a:xfrm>
              <a:prstGeom prst="line">
                <a:avLst/>
              </a:prstGeom>
              <a:noFill/>
              <a:ln w="7778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664200" y="3937627"/>
              <a:ext cx="1074738" cy="1571625"/>
              <a:chOff x="5664200" y="3435351"/>
              <a:chExt cx="1074738" cy="1571625"/>
            </a:xfrm>
          </p:grpSpPr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>
                <a:off x="5975350" y="3435351"/>
                <a:ext cx="231775" cy="0"/>
              </a:xfrm>
              <a:prstGeom prst="line">
                <a:avLst/>
              </a:prstGeom>
              <a:noFill/>
              <a:ln w="77788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/>
              <p:nvPr/>
            </p:nvSpPr>
            <p:spPr bwMode="auto">
              <a:xfrm>
                <a:off x="5880100" y="3644901"/>
                <a:ext cx="795338" cy="317500"/>
              </a:xfrm>
              <a:custGeom>
                <a:avLst/>
                <a:gdLst>
                  <a:gd name="T0" fmla="*/ 327 w 410"/>
                  <a:gd name="T1" fmla="*/ 0 h 165"/>
                  <a:gd name="T2" fmla="*/ 410 w 410"/>
                  <a:gd name="T3" fmla="*/ 82 h 165"/>
                  <a:gd name="T4" fmla="*/ 410 w 410"/>
                  <a:gd name="T5" fmla="*/ 82 h 165"/>
                  <a:gd name="T6" fmla="*/ 327 w 410"/>
                  <a:gd name="T7" fmla="*/ 165 h 165"/>
                  <a:gd name="T8" fmla="*/ 0 w 410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165">
                    <a:moveTo>
                      <a:pt x="327" y="0"/>
                    </a:moveTo>
                    <a:cubicBezTo>
                      <a:pt x="373" y="0"/>
                      <a:pt x="410" y="37"/>
                      <a:pt x="410" y="82"/>
                    </a:cubicBezTo>
                    <a:cubicBezTo>
                      <a:pt x="410" y="82"/>
                      <a:pt x="410" y="82"/>
                      <a:pt x="410" y="82"/>
                    </a:cubicBezTo>
                    <a:cubicBezTo>
                      <a:pt x="410" y="128"/>
                      <a:pt x="373" y="165"/>
                      <a:pt x="327" y="165"/>
                    </a:cubicBezTo>
                    <a:cubicBezTo>
                      <a:pt x="0" y="165"/>
                      <a:pt x="0" y="165"/>
                      <a:pt x="0" y="165"/>
                    </a:cubicBezTo>
                  </a:path>
                </a:pathLst>
              </a:custGeom>
              <a:noFill/>
              <a:ln w="61913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/>
              <p:nvPr/>
            </p:nvSpPr>
            <p:spPr bwMode="auto">
              <a:xfrm>
                <a:off x="6116638" y="4364038"/>
                <a:ext cx="622300" cy="642938"/>
              </a:xfrm>
              <a:custGeom>
                <a:avLst/>
                <a:gdLst>
                  <a:gd name="T0" fmla="*/ 213 w 321"/>
                  <a:gd name="T1" fmla="*/ 0 h 334"/>
                  <a:gd name="T2" fmla="*/ 321 w 321"/>
                  <a:gd name="T3" fmla="*/ 108 h 334"/>
                  <a:gd name="T4" fmla="*/ 321 w 321"/>
                  <a:gd name="T5" fmla="*/ 108 h 334"/>
                  <a:gd name="T6" fmla="*/ 213 w 321"/>
                  <a:gd name="T7" fmla="*/ 216 h 334"/>
                  <a:gd name="T8" fmla="*/ 0 w 321"/>
                  <a:gd name="T9" fmla="*/ 216 h 334"/>
                  <a:gd name="T10" fmla="*/ 0 w 321"/>
                  <a:gd name="T11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334">
                    <a:moveTo>
                      <a:pt x="213" y="0"/>
                    </a:moveTo>
                    <a:cubicBezTo>
                      <a:pt x="273" y="0"/>
                      <a:pt x="321" y="49"/>
                      <a:pt x="321" y="108"/>
                    </a:cubicBezTo>
                    <a:cubicBezTo>
                      <a:pt x="321" y="108"/>
                      <a:pt x="321" y="108"/>
                      <a:pt x="321" y="108"/>
                    </a:cubicBezTo>
                    <a:cubicBezTo>
                      <a:pt x="321" y="168"/>
                      <a:pt x="273" y="216"/>
                      <a:pt x="213" y="21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noFill/>
              <a:ln w="61913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4"/>
              <p:cNvSpPr/>
              <p:nvPr/>
            </p:nvSpPr>
            <p:spPr bwMode="auto">
              <a:xfrm>
                <a:off x="5664200" y="3962401"/>
                <a:ext cx="879475" cy="401638"/>
              </a:xfrm>
              <a:custGeom>
                <a:avLst/>
                <a:gdLst>
                  <a:gd name="T0" fmla="*/ 453 w 453"/>
                  <a:gd name="T1" fmla="*/ 208 h 208"/>
                  <a:gd name="T2" fmla="*/ 104 w 453"/>
                  <a:gd name="T3" fmla="*/ 208 h 208"/>
                  <a:gd name="T4" fmla="*/ 0 w 453"/>
                  <a:gd name="T5" fmla="*/ 104 h 208"/>
                  <a:gd name="T6" fmla="*/ 0 w 453"/>
                  <a:gd name="T7" fmla="*/ 104 h 208"/>
                  <a:gd name="T8" fmla="*/ 104 w 453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08">
                    <a:moveTo>
                      <a:pt x="453" y="208"/>
                    </a:moveTo>
                    <a:cubicBezTo>
                      <a:pt x="104" y="208"/>
                      <a:pt x="104" y="208"/>
                      <a:pt x="104" y="208"/>
                    </a:cubicBezTo>
                    <a:cubicBezTo>
                      <a:pt x="47" y="208"/>
                      <a:pt x="0" y="161"/>
                      <a:pt x="0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46"/>
                      <a:pt x="47" y="0"/>
                      <a:pt x="104" y="0"/>
                    </a:cubicBezTo>
                  </a:path>
                </a:pathLst>
              </a:custGeom>
              <a:noFill/>
              <a:ln w="61913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6097588" y="3479801"/>
                <a:ext cx="415925" cy="165100"/>
              </a:xfrm>
              <a:custGeom>
                <a:avLst/>
                <a:gdLst>
                  <a:gd name="T0" fmla="*/ 215 w 215"/>
                  <a:gd name="T1" fmla="*/ 86 h 86"/>
                  <a:gd name="T2" fmla="*/ 86 w 215"/>
                  <a:gd name="T3" fmla="*/ 86 h 86"/>
                  <a:gd name="T4" fmla="*/ 0 w 215"/>
                  <a:gd name="T5" fmla="*/ 0 h 86"/>
                  <a:gd name="T6" fmla="*/ 0 w 215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86">
                    <a:moveTo>
                      <a:pt x="215" y="86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39" y="86"/>
                      <a:pt x="0" y="48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61913" cap="rnd">
                <a:solidFill>
                  <a:srgbClr val="0070C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4" name="学论网-专注原创-www.xuelun.me"/>
          <p:cNvSpPr/>
          <p:nvPr/>
        </p:nvSpPr>
        <p:spPr>
          <a:xfrm>
            <a:off x="5701329" y="2716972"/>
            <a:ext cx="5834625" cy="2194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定义系统的主体对客体的的访问权限，控制哪些主体能够访问系统中的哪些资源——哪些文件他们能读，哪些程序他们能执行，与其他主体如何共享数据等，实现系统的共享数据管理的需求，防止对信息尤其是机密信息的窃取和破坏。 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访问控制的发展</a:t>
            </a:r>
          </a:p>
        </p:txBody>
      </p:sp>
      <p:grpSp>
        <p:nvGrpSpPr>
          <p:cNvPr id="19" name="组合 15"/>
          <p:cNvGrpSpPr/>
          <p:nvPr/>
        </p:nvGrpSpPr>
        <p:grpSpPr bwMode="auto">
          <a:xfrm>
            <a:off x="7435015" y="2828657"/>
            <a:ext cx="2041924" cy="1967442"/>
            <a:chOff x="0" y="0"/>
            <a:chExt cx="1671177" cy="1609411"/>
          </a:xfrm>
          <a:solidFill>
            <a:srgbClr val="009DD9"/>
          </a:solidFill>
        </p:grpSpPr>
        <p:sp>
          <p:nvSpPr>
            <p:cNvPr id="20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20"/>
          <p:cNvGrpSpPr/>
          <p:nvPr/>
        </p:nvGrpSpPr>
        <p:grpSpPr bwMode="auto">
          <a:xfrm>
            <a:off x="5780409" y="2828657"/>
            <a:ext cx="2041922" cy="1967442"/>
            <a:chOff x="0" y="0"/>
            <a:chExt cx="1671177" cy="1609411"/>
          </a:xfrm>
          <a:solidFill>
            <a:srgbClr val="0070C0"/>
          </a:solidFill>
          <a:effectLst/>
        </p:grpSpPr>
        <p:sp>
          <p:nvSpPr>
            <p:cNvPr id="36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3422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25"/>
          <p:cNvGrpSpPr/>
          <p:nvPr/>
        </p:nvGrpSpPr>
        <p:grpSpPr bwMode="auto">
          <a:xfrm>
            <a:off x="4125800" y="2828657"/>
            <a:ext cx="2041924" cy="1967442"/>
            <a:chOff x="0" y="0"/>
            <a:chExt cx="1671177" cy="1609411"/>
          </a:xfrm>
          <a:solidFill>
            <a:srgbClr val="009DD9"/>
          </a:solidFill>
        </p:grpSpPr>
        <p:sp>
          <p:nvSpPr>
            <p:cNvPr id="39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0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31"/>
          <p:cNvGrpSpPr/>
          <p:nvPr/>
        </p:nvGrpSpPr>
        <p:grpSpPr bwMode="auto">
          <a:xfrm>
            <a:off x="2469364" y="2828657"/>
            <a:ext cx="2043752" cy="1967442"/>
            <a:chOff x="0" y="0"/>
            <a:chExt cx="1671177" cy="1609411"/>
          </a:xfrm>
          <a:solidFill>
            <a:srgbClr val="0070C0"/>
          </a:solidFill>
          <a:effectLst/>
        </p:grpSpPr>
        <p:sp>
          <p:nvSpPr>
            <p:cNvPr id="42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3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48000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44" name="直接连接符 36"/>
          <p:cNvCxnSpPr>
            <a:cxnSpLocks noChangeShapeType="1"/>
          </p:cNvCxnSpPr>
          <p:nvPr/>
        </p:nvCxnSpPr>
        <p:spPr bwMode="auto">
          <a:xfrm flipV="1">
            <a:off x="2840928" y="1949711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2840927" y="2116661"/>
            <a:ext cx="2314752" cy="67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BLP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Biba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 </a:t>
            </a:r>
          </a:p>
        </p:txBody>
      </p:sp>
      <p:cxnSp>
        <p:nvCxnSpPr>
          <p:cNvPr id="46" name="直接连接符 38"/>
          <p:cNvCxnSpPr>
            <a:cxnSpLocks noChangeShapeType="1"/>
          </p:cNvCxnSpPr>
          <p:nvPr/>
        </p:nvCxnSpPr>
        <p:spPr bwMode="auto">
          <a:xfrm flipV="1">
            <a:off x="4425105" y="4722368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4486618" y="4761839"/>
            <a:ext cx="2314752" cy="98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134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自主访问控制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强制访问控制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</a:p>
        </p:txBody>
      </p:sp>
      <p:cxnSp>
        <p:nvCxnSpPr>
          <p:cNvPr id="48" name="直接连接符 40"/>
          <p:cNvCxnSpPr>
            <a:cxnSpLocks noChangeShapeType="1"/>
          </p:cNvCxnSpPr>
          <p:nvPr/>
        </p:nvCxnSpPr>
        <p:spPr bwMode="auto">
          <a:xfrm flipV="1">
            <a:off x="6097291" y="1949711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6097290" y="2126332"/>
            <a:ext cx="2314751" cy="67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基于角色的访问控制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RBAC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3"/>
          <p:cNvCxnSpPr>
            <a:cxnSpLocks noChangeShapeType="1"/>
          </p:cNvCxnSpPr>
          <p:nvPr/>
        </p:nvCxnSpPr>
        <p:spPr bwMode="auto">
          <a:xfrm flipV="1">
            <a:off x="7681466" y="4722368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7742979" y="4917074"/>
            <a:ext cx="2314752" cy="67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 </a:t>
            </a:r>
            <a:endParaRPr lang="en-US" altLang="zh-CN" sz="1345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基于属性的访问控制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ABAC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utoUpdateAnimBg="0"/>
      <p:bldP spid="47" grpId="0" autoUpdateAnimBg="0"/>
      <p:bldP spid="49" grpId="0" autoUpdateAnimBg="0"/>
      <p:bldP spid="5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ABAC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属性描述</a:t>
            </a:r>
          </a:p>
        </p:txBody>
      </p:sp>
      <p:sp>
        <p:nvSpPr>
          <p:cNvPr id="17" name="平行四边形 16"/>
          <p:cNvSpPr/>
          <p:nvPr/>
        </p:nvSpPr>
        <p:spPr>
          <a:xfrm rot="16200000">
            <a:off x="5140844" y="3659980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 rot="16200000">
            <a:off x="5140841" y="15429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右箭头 18"/>
          <p:cNvSpPr/>
          <p:nvPr/>
        </p:nvSpPr>
        <p:spPr>
          <a:xfrm>
            <a:off x="4775992" y="1679477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右箭头 19"/>
          <p:cNvSpPr/>
          <p:nvPr/>
        </p:nvSpPr>
        <p:spPr>
          <a:xfrm rot="10800000">
            <a:off x="3957107" y="2735594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右箭头 20"/>
          <p:cNvSpPr/>
          <p:nvPr/>
        </p:nvSpPr>
        <p:spPr>
          <a:xfrm>
            <a:off x="4775992" y="3791711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右箭头 22"/>
          <p:cNvSpPr/>
          <p:nvPr/>
        </p:nvSpPr>
        <p:spPr>
          <a:xfrm rot="10800000">
            <a:off x="3957107" y="4847829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1" name="TextBox 31"/>
          <p:cNvSpPr txBox="1"/>
          <p:nvPr/>
        </p:nvSpPr>
        <p:spPr>
          <a:xfrm>
            <a:off x="4968013" y="21850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424398" y="1908046"/>
            <a:ext cx="2784308" cy="815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主体属性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/>
              <a:t>即主动发起访问请求的所有实体具有的属性，如年龄、姓名、职业等</a:t>
            </a:r>
            <a:r>
              <a:rPr lang="zh-CN" altLang="zh-CN" sz="1400" dirty="0"/>
              <a:t>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3"/>
          <p:cNvSpPr txBox="1"/>
          <p:nvPr/>
        </p:nvSpPr>
        <p:spPr>
          <a:xfrm>
            <a:off x="4583971" y="32411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5"/>
          <p:cNvSpPr txBox="1"/>
          <p:nvPr/>
        </p:nvSpPr>
        <p:spPr>
          <a:xfrm>
            <a:off x="4583971" y="5332879"/>
            <a:ext cx="26631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TextBox 36"/>
          <p:cNvSpPr txBox="1"/>
          <p:nvPr/>
        </p:nvSpPr>
        <p:spPr>
          <a:xfrm>
            <a:off x="1031577" y="2964167"/>
            <a:ext cx="2784308" cy="80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客体属性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/>
              <a:t>系统中可被访问的资源具有的属性，如文档、图片、音频或视频等数据资源</a:t>
            </a:r>
            <a:r>
              <a:rPr lang="zh-CN" altLang="zh-CN" sz="1400" dirty="0"/>
              <a:t> 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7"/>
          <p:cNvSpPr txBox="1"/>
          <p:nvPr/>
        </p:nvSpPr>
        <p:spPr>
          <a:xfrm>
            <a:off x="8424398" y="4024823"/>
            <a:ext cx="2784308" cy="80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权限属性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/>
              <a:t>对客体资源的各类操作，如文件或数据库等的读、写、新建、删除等操作</a:t>
            </a:r>
            <a:r>
              <a:rPr lang="zh-CN" altLang="zh-CN" sz="1400" dirty="0"/>
              <a:t> 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38"/>
          <p:cNvSpPr txBox="1"/>
          <p:nvPr/>
        </p:nvSpPr>
        <p:spPr>
          <a:xfrm>
            <a:off x="1031577" y="5081175"/>
            <a:ext cx="2784308" cy="1243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环境属性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dirty="0"/>
              <a:t>访问控制过程发生时的环境信息，如用户发起访问时的时间、系统所处的地理或网络位置、是否有对同一信息的并发访问等信息，这一属性独立于访问主体和被访问资源</a:t>
            </a:r>
            <a:r>
              <a:rPr lang="zh-CN" altLang="zh-CN" sz="1400" dirty="0"/>
              <a:t> 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2F30E2-655B-9D43-BFB4-2D5FC56D6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96C6BD-8F17-A54B-B523-1E1BCB8232C5}"/>
              </a:ext>
            </a:extLst>
          </p:cNvPr>
          <p:cNvSpPr txBox="1"/>
          <p:nvPr/>
        </p:nvSpPr>
        <p:spPr>
          <a:xfrm>
            <a:off x="4910408" y="739321"/>
            <a:ext cx="2371184" cy="378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四元组（</a:t>
            </a:r>
            <a:r>
              <a:rPr kumimoji="1" lang="en-US" altLang="zh-CN" dirty="0"/>
              <a:t>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ABAC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P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2F30E2-655B-9D43-BFB4-2D5FC56D6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497F966-774D-EA41-B53B-3116557ED349}"/>
              </a:ext>
            </a:extLst>
          </p:cNvPr>
          <p:cNvPicPr/>
          <p:nvPr/>
        </p:nvPicPr>
        <p:blipFill rotWithShape="1">
          <a:blip r:embed="rId4"/>
          <a:srcRect r="1878" b="7288"/>
          <a:stretch/>
        </p:blipFill>
        <p:spPr>
          <a:xfrm>
            <a:off x="3187557" y="1643885"/>
            <a:ext cx="5816886" cy="47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2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ABE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606</Words>
  <Application>Microsoft Office PowerPoint</Application>
  <PresentationFormat>와이드스크린</PresentationFormat>
  <Paragraphs>78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Impact MT Std</vt:lpstr>
      <vt:lpstr>微软雅黑</vt:lpstr>
      <vt:lpstr>宋体</vt:lpstr>
      <vt:lpstr>Arial</vt:lpstr>
      <vt:lpstr>Impact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김 영웅</cp:lastModifiedBy>
  <cp:revision>121</cp:revision>
  <dcterms:created xsi:type="dcterms:W3CDTF">2016-11-24T09:20:00Z</dcterms:created>
  <dcterms:modified xsi:type="dcterms:W3CDTF">2020-12-31T11:09:55Z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